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5"/>
    <p:sldMasterId id="2147483774" r:id="rId6"/>
    <p:sldMasterId id="2147483781" r:id="rId7"/>
    <p:sldMasterId id="2147483788" r:id="rId8"/>
  </p:sldMasterIdLst>
  <p:notesMasterIdLst>
    <p:notesMasterId r:id="rId27"/>
  </p:notesMasterIdLst>
  <p:handoutMasterIdLst>
    <p:handoutMasterId r:id="rId28"/>
  </p:handoutMasterIdLst>
  <p:sldIdLst>
    <p:sldId id="436" r:id="rId9"/>
    <p:sldId id="433" r:id="rId10"/>
    <p:sldId id="434" r:id="rId11"/>
    <p:sldId id="450" r:id="rId12"/>
    <p:sldId id="407" r:id="rId13"/>
    <p:sldId id="440" r:id="rId14"/>
    <p:sldId id="408" r:id="rId15"/>
    <p:sldId id="441" r:id="rId16"/>
    <p:sldId id="439" r:id="rId17"/>
    <p:sldId id="442" r:id="rId18"/>
    <p:sldId id="443" r:id="rId19"/>
    <p:sldId id="444" r:id="rId20"/>
    <p:sldId id="446" r:id="rId21"/>
    <p:sldId id="447" r:id="rId22"/>
    <p:sldId id="445" r:id="rId23"/>
    <p:sldId id="451" r:id="rId24"/>
    <p:sldId id="449" r:id="rId25"/>
    <p:sldId id="435" r:id="rId26"/>
  </p:sldIdLst>
  <p:sldSz cx="9144000" cy="6858000" type="screen4x3"/>
  <p:notesSz cx="6858000" cy="9313863"/>
  <p:custDataLst>
    <p:tags r:id="rId2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PMC" initials="U" lastIdx="3" clrIdx="0"/>
  <p:cmAuthor id="1" name="Jonathan Lucas (US - NC)" initials="JL" lastIdx="1" clrIdx="1"/>
  <p:cmAuthor id="2" name="Jontraye Davis" initials="JD" lastIdx="1" clrIdx="2">
    <p:extLst>
      <p:ext uri="{19B8F6BF-5375-455C-9EA6-DF929625EA0E}">
        <p15:presenceInfo xmlns:p15="http://schemas.microsoft.com/office/powerpoint/2012/main" userId="S003BFFD8C510E40@LIVE.COM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660033"/>
    <a:srgbClr val="92D050"/>
    <a:srgbClr val="740074"/>
    <a:srgbClr val="F0DCF0"/>
    <a:srgbClr val="FFE1FF"/>
    <a:srgbClr val="9A0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4" autoAdjust="0"/>
    <p:restoredTop sz="76590" autoAdjust="0"/>
  </p:normalViewPr>
  <p:slideViewPr>
    <p:cSldViewPr>
      <p:cViewPr varScale="1">
        <p:scale>
          <a:sx n="87" d="100"/>
          <a:sy n="87" d="100"/>
        </p:scale>
        <p:origin x="204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20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807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807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fld id="{DD931C95-467B-4A1F-BFF3-FF0BDF1B4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51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07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2C7B8-868C-48F0-ACF3-0F448B8F976C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46" y="4424404"/>
            <a:ext cx="5486709" cy="41902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07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A83C3-4F95-4190-8379-F5EE4652D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1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87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Zimingi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izinto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ongazenza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ukunciphisa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incuphe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yesandulela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ngculaza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78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71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65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Buza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umeluleki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wakho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mayelana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ngencwajana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enolwazi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ngezinto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zokuvikela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ngolunye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ulwazi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olwengeziwe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ngalezizindlela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82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44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umbambiqhaza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eqiwe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ukuvakasha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kwasocwaningweni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okuhleliwe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kungenzeka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atheleleke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ngesandulela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ngculaza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engenalwazi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lwalokhu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aqhubeke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asebenzisese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yesitho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yabesifazane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Lokhu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kungaholela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egciwaneni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elimelana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yesandulela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ngculaza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45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abantu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asebethelelekile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ngesandulela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ngculaza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besebenzisa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yesitho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yabesifazane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lokhu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kungabangela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ukumelana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nokusebenza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kweminye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imithi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yama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ARV.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04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Abasebenzi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bocwaningo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bakhonela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ukukusiza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Abasebenzi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bocwaningo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bakhona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ukukwazisa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nokweluleka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ababambiqhaza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ocwaningweni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ophathina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babo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kanye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namanye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amalungu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omphakathi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mayelana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nokumelana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nemishanguzo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-ARV kanye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nanoma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imiphi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imibuzo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noma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ukukhathazeka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abangase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babe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nakho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73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2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Ukuthatha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-ARVs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ngendlela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kuvame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ukusho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ukuthatha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izihlobo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ezi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3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ezahlukene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ngoba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kuthatha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ngaphezulu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kohlobo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olulodwa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lwama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ARV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kunqanda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isandulela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ngculaza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ekwenzeni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imifanekiso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yalo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96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32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52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44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>
                <a:latin typeface="Calibri"/>
              </a:rPr>
            </a:br>
            <a:endParaRPr lang="en-US" dirty="0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51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72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D505D15-6459-436B-8728-2A2C9F528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62400" y="1371600"/>
            <a:ext cx="4724400" cy="472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81000" y="1371600"/>
            <a:ext cx="2743200" cy="3581400"/>
          </a:xfrm>
        </p:spPr>
        <p:txBody>
          <a:bodyPr anchor="t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1440140" y="3694906"/>
            <a:ext cx="4648200" cy="1588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37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41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48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2988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7837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013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861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884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740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129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535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5E5E469-9E19-4C9A-A447-D3CB0C3C5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9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31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59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39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3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30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319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33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5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230AA6D-6674-460F-B129-5B098C941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8737600" y="152400"/>
            <a:ext cx="228600" cy="18634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79400" y="152400"/>
            <a:ext cx="8455025" cy="18634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79400" y="338742"/>
            <a:ext cx="8455025" cy="11309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8737600" y="338742"/>
            <a:ext cx="228600" cy="11052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12" descr="MTN LOGO_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00"/>
            <a:ext cx="11699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52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2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2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18.jp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5" Type="http://schemas.openxmlformats.org/officeDocument/2006/relationships/image" Target="../media/image6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5" Type="http://schemas.openxmlformats.org/officeDocument/2006/relationships/image" Target="../media/image6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image" Target="../media/image6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5" Type="http://schemas.openxmlformats.org/officeDocument/2006/relationships/image" Target="../media/image22.jp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5" Type="http://schemas.openxmlformats.org/officeDocument/2006/relationships/image" Target="../media/image13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14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xfrm>
            <a:off x="847725" y="4284663"/>
            <a:ext cx="7607300" cy="2123658"/>
          </a:xfr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Ulwazi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mayelana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nokumelana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(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ukungasebenzi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)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nemishanguzo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yesandulela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ngculaza</a:t>
            </a:r>
            <a:endParaRPr lang="en-US" altLang="en-US" sz="4400" b="1" dirty="0">
              <a:solidFill>
                <a:srgbClr val="740074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55703"/>
            <a:ext cx="4068423" cy="1403606"/>
          </a:xfrm>
          <a:prstGeom prst="rect">
            <a:avLst/>
          </a:prstGeom>
        </p:spPr>
      </p:pic>
      <p:pic>
        <p:nvPicPr>
          <p:cNvPr id="5" name="Picture 4" descr="C:\Users\amayo\AppData\Local\Microsoft\Windows\Temporary Internet Files\Content.Outlook\HHF5TJ64\Hope_Study_1Tag_PMS (004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295" y="1752600"/>
            <a:ext cx="3964160" cy="1901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97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1" y="1847849"/>
            <a:ext cx="5029200" cy="4845561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Uma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owesifazane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etheleleka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ngesandulela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eqhubeka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nokusebenzisa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igciwane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elisemzimbeni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wakhe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kungenzeka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limelane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nedipivarine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kanye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neminye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imithi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yama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ARV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efanayo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esetshenziswa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ukudambisa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(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ukwelapha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)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isandulela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noma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ukuvikela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ukudliliselwa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kwesandulela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wumama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okhulelwe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kumntwana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ongakazalwa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endParaRPr lang="en-US" sz="2600" b="1" dirty="0">
              <a:solidFill>
                <a:srgbClr val="66003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281544"/>
            <a:ext cx="1193816" cy="41186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</a:rPr>
              <a:t>Kungani </a:t>
            </a:r>
            <a:r>
              <a:rPr lang="en-US" sz="3600" b="1" dirty="0" err="1">
                <a:latin typeface="Calibri" panose="020F0502020204030204" pitchFamily="34" charset="0"/>
              </a:rPr>
              <a:t>kunokukhathazeka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nokumelana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nama</a:t>
            </a:r>
            <a:r>
              <a:rPr lang="en-US" sz="3600" b="1" dirty="0">
                <a:latin typeface="Calibri" panose="020F0502020204030204" pitchFamily="34" charset="0"/>
              </a:rPr>
              <a:t> ARV </a:t>
            </a:r>
            <a:r>
              <a:rPr lang="en-US" sz="3600" b="1" dirty="0" err="1">
                <a:latin typeface="Calibri" panose="020F0502020204030204" pitchFamily="34" charset="0"/>
              </a:rPr>
              <a:t>ocwaningweni</a:t>
            </a:r>
            <a:r>
              <a:rPr lang="en-US" sz="3600" b="1" dirty="0">
                <a:latin typeface="Calibri" panose="020F0502020204030204" pitchFamily="34" charset="0"/>
              </a:rPr>
              <a:t>?</a:t>
            </a:r>
            <a:endParaRPr lang="en-US" sz="3600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07" y="2895600"/>
            <a:ext cx="3938357" cy="19143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0228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228600"/>
            <a:ext cx="9601200" cy="1143000"/>
          </a:xfrm>
        </p:spPr>
        <p:txBody>
          <a:bodyPr/>
          <a:lstStyle/>
          <a:p>
            <a:r>
              <a:rPr lang="en-US" sz="3200" b="1" dirty="0" err="1">
                <a:latin typeface="Calibri" panose="020F0502020204030204" pitchFamily="34" charset="0"/>
              </a:rPr>
              <a:t>Kungagwenywa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kanjani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ukumelana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nemishanguzo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yama</a:t>
            </a:r>
            <a:r>
              <a:rPr lang="en-US" sz="3200" b="1" dirty="0">
                <a:latin typeface="Calibri" panose="020F0502020204030204" pitchFamily="34" charset="0"/>
              </a:rPr>
              <a:t>-ARV </a:t>
            </a:r>
            <a:r>
              <a:rPr lang="en-US" sz="3200" b="1" dirty="0" err="1">
                <a:latin typeface="Calibri" panose="020F0502020204030204" pitchFamily="34" charset="0"/>
              </a:rPr>
              <a:t>ngesikhathi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ubambe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iqhaza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kuHOPE</a:t>
            </a:r>
            <a:r>
              <a:rPr lang="en-US" sz="3200" b="1" dirty="0">
                <a:latin typeface="Calibri" panose="020F0502020204030204" pitchFamily="34" charset="0"/>
              </a:rPr>
              <a:t>?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95500"/>
            <a:ext cx="4648200" cy="3733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solidFill>
                  <a:srgbClr val="660033"/>
                </a:solidFill>
              </a:rPr>
              <a:t>1.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Gwema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ukuthola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isandulela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ngculaza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: </a:t>
            </a:r>
          </a:p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Ukumelana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nama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– ARV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akukwazi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ukwenzeka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kumuntu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ongenaso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isandulela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ngculaza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  <a:endParaRPr lang="en-US" sz="36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3" t="11247" r="10227" b="3060"/>
          <a:stretch/>
        </p:blipFill>
        <p:spPr>
          <a:xfrm>
            <a:off x="5638800" y="2895600"/>
            <a:ext cx="2895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3593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918" y="2133600"/>
            <a:ext cx="5105400" cy="3581400"/>
          </a:xfrm>
        </p:spPr>
        <p:txBody>
          <a:bodyPr/>
          <a:lstStyle/>
          <a:p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Sebenzisa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yesitho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yabesifazane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ngaso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sonke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Isikhathi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Sebenzisa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amakhondomu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ngasosonke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Isikhathi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04800" y="228600"/>
            <a:ext cx="9601200" cy="1143000"/>
          </a:xfrm>
        </p:spPr>
        <p:txBody>
          <a:bodyPr/>
          <a:lstStyle/>
          <a:p>
            <a:r>
              <a:rPr lang="en-US" sz="3300" b="1" dirty="0" err="1">
                <a:latin typeface="Calibri" panose="020F0502020204030204" pitchFamily="34" charset="0"/>
              </a:rPr>
              <a:t>Kungagwenywa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kanjani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ukumelana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nemishanguzo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yama</a:t>
            </a:r>
            <a:r>
              <a:rPr lang="en-US" sz="3300" b="1" dirty="0">
                <a:latin typeface="Calibri" panose="020F0502020204030204" pitchFamily="34" charset="0"/>
              </a:rPr>
              <a:t>-ARV </a:t>
            </a:r>
            <a:r>
              <a:rPr lang="en-US" sz="3300" b="1" dirty="0" err="1">
                <a:latin typeface="Calibri" panose="020F0502020204030204" pitchFamily="34" charset="0"/>
              </a:rPr>
              <a:t>ngesikhathi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ubambe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iqhaza</a:t>
            </a:r>
            <a:r>
              <a:rPr lang="en-US" sz="3300" b="1" dirty="0">
                <a:latin typeface="Calibri" panose="020F0502020204030204" pitchFamily="34" charset="0"/>
              </a:rPr>
              <a:t> </a:t>
            </a:r>
            <a:r>
              <a:rPr lang="en-US" sz="3300" b="1" dirty="0" err="1">
                <a:latin typeface="Calibri" panose="020F0502020204030204" pitchFamily="34" charset="0"/>
              </a:rPr>
              <a:t>kuHOPE</a:t>
            </a:r>
            <a:r>
              <a:rPr lang="en-US" sz="3300" b="1" dirty="0">
                <a:latin typeface="Calibri" panose="020F0502020204030204" pitchFamily="34" charset="0"/>
              </a:rPr>
              <a:t>?</a:t>
            </a:r>
            <a:endParaRPr lang="en-US" sz="33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3859" y="2667000"/>
            <a:ext cx="3401863" cy="26580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9466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5295900" cy="4940812"/>
          </a:xfrm>
        </p:spPr>
        <p:txBody>
          <a:bodyPr/>
          <a:lstStyle/>
          <a:p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Sebenzisa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iPrEP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(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ukusetshenziswa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kwama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– ARV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ukuvikela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ukutheleleka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ngesandulela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) (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isibonelo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Truvada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)</a:t>
            </a:r>
          </a:p>
          <a:p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Nciphisa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isibalo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sophathini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oya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nabo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ocansini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Zibandakanye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emikhubeni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yocansi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enengcuphe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encane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1676018"/>
            <a:ext cx="2743200" cy="407708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304800" y="228600"/>
            <a:ext cx="9601200" cy="1143000"/>
          </a:xfrm>
        </p:spPr>
        <p:txBody>
          <a:bodyPr/>
          <a:lstStyle/>
          <a:p>
            <a:r>
              <a:rPr lang="en-US" sz="3200" b="1" dirty="0" err="1">
                <a:latin typeface="Calibri" panose="020F0502020204030204" pitchFamily="34" charset="0"/>
              </a:rPr>
              <a:t>Kungagwenywa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kanjani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ukumelana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nemishanguzo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yama</a:t>
            </a:r>
            <a:r>
              <a:rPr lang="en-US" sz="3200" b="1" dirty="0">
                <a:latin typeface="Calibri" panose="020F0502020204030204" pitchFamily="34" charset="0"/>
              </a:rPr>
              <a:t>-ARV </a:t>
            </a:r>
            <a:r>
              <a:rPr lang="en-US" sz="3200" b="1" dirty="0" err="1">
                <a:latin typeface="Calibri" panose="020F0502020204030204" pitchFamily="34" charset="0"/>
              </a:rPr>
              <a:t>ngesikhathi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ubambe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iqhaza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kuHOPE</a:t>
            </a:r>
            <a:r>
              <a:rPr lang="en-US" sz="3200" b="1" dirty="0">
                <a:latin typeface="Calibri" panose="020F0502020204030204" pitchFamily="34" charset="0"/>
              </a:rPr>
              <a:t>?</a:t>
            </a:r>
            <a:endParaRPr lang="en-US" sz="32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1005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5084034" cy="4876800"/>
          </a:xfrm>
        </p:spPr>
        <p:txBody>
          <a:bodyPr/>
          <a:lstStyle/>
          <a:p>
            <a:pPr lvl="0"/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Uma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unesifo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esithathelana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ngokocansi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thola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ukwelashwa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lvl="0"/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Gqugquzela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uphathina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wakho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ukuhlolela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isandulela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lvl="0"/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Uma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uphathina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wakho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esethelelekile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ngesandulela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mqguqguzele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ukuthatha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– ARV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ngendlela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efanele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304800" y="228600"/>
            <a:ext cx="9601200" cy="1143000"/>
          </a:xfrm>
        </p:spPr>
        <p:txBody>
          <a:bodyPr/>
          <a:lstStyle/>
          <a:p>
            <a:r>
              <a:rPr lang="en-US" sz="3200" b="1" dirty="0" err="1">
                <a:latin typeface="Calibri" panose="020F0502020204030204" pitchFamily="34" charset="0"/>
              </a:rPr>
              <a:t>Kungagwenywa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kanjani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ukumelana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nemishanguzo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yama</a:t>
            </a:r>
            <a:r>
              <a:rPr lang="en-US" sz="3200" b="1" dirty="0">
                <a:latin typeface="Calibri" panose="020F0502020204030204" pitchFamily="34" charset="0"/>
              </a:rPr>
              <a:t>-ARV </a:t>
            </a:r>
            <a:r>
              <a:rPr lang="en-US" sz="3200" b="1" dirty="0" err="1">
                <a:latin typeface="Calibri" panose="020F0502020204030204" pitchFamily="34" charset="0"/>
              </a:rPr>
              <a:t>ngesikhathi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ubambe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iqhaza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kuHOPE</a:t>
            </a:r>
            <a:r>
              <a:rPr lang="en-US" sz="3200" b="1" dirty="0">
                <a:latin typeface="Calibri" panose="020F0502020204030204" pitchFamily="34" charset="0"/>
              </a:rPr>
              <a:t>?</a:t>
            </a:r>
            <a:endParaRPr lang="en-US" sz="32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426" y="2514600"/>
            <a:ext cx="3563695" cy="2441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9263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564653" y="1577578"/>
            <a:ext cx="5509845" cy="511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2.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Hlolela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isandulela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ngculaza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njalo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: 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Ukuhlolelwa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isandulela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kuyokwenziwa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kukho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konke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ukuvakasha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kwasocwaningweni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Yiza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esikhungweni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socwaningo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ukuzohlolela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isandulela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ucabanga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usutheleleke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ngesandulela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phakathi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kokuvakasha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kwakho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ocwaningweni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304800" y="228600"/>
            <a:ext cx="9601200" cy="1143000"/>
          </a:xfrm>
        </p:spPr>
        <p:txBody>
          <a:bodyPr/>
          <a:lstStyle/>
          <a:p>
            <a:r>
              <a:rPr lang="en-US" sz="3200" b="1" dirty="0" err="1">
                <a:latin typeface="Calibri" panose="020F0502020204030204" pitchFamily="34" charset="0"/>
              </a:rPr>
              <a:t>Kungagwenywa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kanjani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ukumelana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nemishanguzo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yama</a:t>
            </a:r>
            <a:r>
              <a:rPr lang="en-US" sz="3200" b="1" dirty="0">
                <a:latin typeface="Calibri" panose="020F0502020204030204" pitchFamily="34" charset="0"/>
              </a:rPr>
              <a:t>-ARV </a:t>
            </a:r>
            <a:r>
              <a:rPr lang="en-US" sz="3200" b="1" dirty="0" err="1">
                <a:latin typeface="Calibri" panose="020F0502020204030204" pitchFamily="34" charset="0"/>
              </a:rPr>
              <a:t>ngesikhathi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ubambe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iqhaza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kuHOPE</a:t>
            </a:r>
            <a:r>
              <a:rPr lang="en-US" sz="3200" b="1" dirty="0">
                <a:latin typeface="Calibri" panose="020F0502020204030204" pitchFamily="34" charset="0"/>
              </a:rPr>
              <a:t>?</a:t>
            </a:r>
            <a:endParaRPr lang="en-US" sz="32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59" y="2438400"/>
            <a:ext cx="3374880" cy="2250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2272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56539" y="1676400"/>
            <a:ext cx="5009677" cy="501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Uma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imiphumela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yokuhlolwa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kwakho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iveza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usunesandulela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kubalulekile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uyeke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ukusebenzisa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yestho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yabesifazane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ngaso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leso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sikhathi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ukusiza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ukuvimbela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ukungazweli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kwemishanguzo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yesandulela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304800" y="228600"/>
            <a:ext cx="9601200" cy="1143000"/>
          </a:xfrm>
        </p:spPr>
        <p:txBody>
          <a:bodyPr/>
          <a:lstStyle/>
          <a:p>
            <a:r>
              <a:rPr lang="en-US" sz="3200" b="1" dirty="0" err="1">
                <a:latin typeface="Calibri" panose="020F0502020204030204" pitchFamily="34" charset="0"/>
              </a:rPr>
              <a:t>Kungagwenywa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kanjani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ukumelana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nemishanguzo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yama</a:t>
            </a:r>
            <a:r>
              <a:rPr lang="en-US" sz="3200" b="1" dirty="0">
                <a:latin typeface="Calibri" panose="020F0502020204030204" pitchFamily="34" charset="0"/>
              </a:rPr>
              <a:t>-ARV </a:t>
            </a:r>
            <a:r>
              <a:rPr lang="en-US" sz="3200" b="1" dirty="0" err="1">
                <a:latin typeface="Calibri" panose="020F0502020204030204" pitchFamily="34" charset="0"/>
              </a:rPr>
              <a:t>ngesikhathi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ubambe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iqhaza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kuHOPE</a:t>
            </a:r>
            <a:r>
              <a:rPr lang="en-US" sz="3200" b="1" dirty="0">
                <a:latin typeface="Calibri" panose="020F0502020204030204" pitchFamily="34" charset="0"/>
              </a:rPr>
              <a:t>?</a:t>
            </a:r>
            <a:endParaRPr lang="en-US" sz="32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6" y="2133600"/>
            <a:ext cx="3842003" cy="25613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3412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1890488"/>
            <a:ext cx="5715000" cy="480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3. Ungabelani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ngeringi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yesitho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sangasese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yabesifazane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:   </a:t>
            </a:r>
          </a:p>
          <a:p>
            <a:pPr marL="0" indent="0" eaLnBrk="1" hangingPunct="1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Ababambiqhaza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ocwaningweni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bathola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ukuhlolwa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ngekwezempilo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nesandulela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marL="0" indent="0" eaLnBrk="1" hangingPunct="1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Abantu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abangeyona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Ingxenye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yocwaningo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abakutholi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lokhu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kuhlolwa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ngokwezempilo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Lababantu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kungenzeka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sebethelelekile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ngesandulela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kodwa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bengazi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04800" y="228600"/>
            <a:ext cx="9601200" cy="1143000"/>
          </a:xfrm>
        </p:spPr>
        <p:txBody>
          <a:bodyPr/>
          <a:lstStyle/>
          <a:p>
            <a:r>
              <a:rPr lang="en-US" sz="3200" b="1" dirty="0" err="1">
                <a:latin typeface="Calibri" panose="020F0502020204030204" pitchFamily="34" charset="0"/>
              </a:rPr>
              <a:t>Kungagwenywa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kanjani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ukumelana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nemishanguzo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yama</a:t>
            </a:r>
            <a:r>
              <a:rPr lang="en-US" sz="3200" b="1" dirty="0">
                <a:latin typeface="Calibri" panose="020F0502020204030204" pitchFamily="34" charset="0"/>
              </a:rPr>
              <a:t>-ARV </a:t>
            </a:r>
            <a:r>
              <a:rPr lang="en-US" sz="3200" b="1" dirty="0" err="1">
                <a:latin typeface="Calibri" panose="020F0502020204030204" pitchFamily="34" charset="0"/>
              </a:rPr>
              <a:t>ngesikhathi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ubambe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iqhaza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kuHOPE</a:t>
            </a:r>
            <a:r>
              <a:rPr lang="en-US" sz="3200" b="1" dirty="0">
                <a:latin typeface="Calibri" panose="020F0502020204030204" pitchFamily="34" charset="0"/>
              </a:rPr>
              <a:t>?</a:t>
            </a:r>
            <a:endParaRPr lang="en-US" sz="3200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16" y="2971800"/>
            <a:ext cx="3048000" cy="20577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2251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1" t="17387" r="48647" b="8091"/>
          <a:stretch/>
        </p:blipFill>
        <p:spPr>
          <a:xfrm>
            <a:off x="244718" y="2433707"/>
            <a:ext cx="2955682" cy="4308182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 rot="2887187">
            <a:off x="3467382" y="1492651"/>
            <a:ext cx="4267200" cy="4251166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8166" y="2286000"/>
            <a:ext cx="3885634" cy="2819400"/>
          </a:xfrm>
        </p:spPr>
        <p:txBody>
          <a:bodyPr/>
          <a:lstStyle/>
          <a:p>
            <a:r>
              <a:rPr lang="en-US" sz="3200" b="1" dirty="0">
                <a:solidFill>
                  <a:srgbClr val="660033"/>
                </a:solidFill>
                <a:latin typeface="Calibri" panose="020F0502020204030204" pitchFamily="34" charset="0"/>
              </a:rPr>
              <a:t>Uma </a:t>
            </a:r>
            <a:r>
              <a:rPr lang="en-US" sz="3200" b="1" dirty="0" err="1">
                <a:solidFill>
                  <a:srgbClr val="660033"/>
                </a:solidFill>
                <a:latin typeface="Calibri" panose="020F0502020204030204" pitchFamily="34" charset="0"/>
              </a:rPr>
              <a:t>unemibuzo</a:t>
            </a:r>
            <a:r>
              <a:rPr lang="en-US" sz="3200" b="1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Calibri" panose="020F0502020204030204" pitchFamily="34" charset="0"/>
              </a:rPr>
              <a:t>noma</a:t>
            </a:r>
            <a:r>
              <a:rPr lang="en-US" sz="3200" b="1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Calibri" panose="020F0502020204030204" pitchFamily="34" charset="0"/>
              </a:rPr>
              <a:t>udinga</a:t>
            </a:r>
            <a:r>
              <a:rPr lang="en-US" sz="3200" b="1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Calibri" panose="020F0502020204030204" pitchFamily="34" charset="0"/>
              </a:rPr>
              <a:t>ulwazi</a:t>
            </a:r>
            <a:r>
              <a:rPr lang="en-US" sz="3200" b="1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Calibri" panose="020F0502020204030204" pitchFamily="34" charset="0"/>
              </a:rPr>
              <a:t>olwengeziwe</a:t>
            </a:r>
            <a:r>
              <a:rPr lang="en-US" sz="3200" b="1" dirty="0">
                <a:solidFill>
                  <a:srgbClr val="660033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0033"/>
                </a:solidFill>
                <a:latin typeface="Calibri" panose="020F0502020204030204" pitchFamily="34" charset="0"/>
              </a:rPr>
              <a:t>sicela</a:t>
            </a:r>
            <a:r>
              <a:rPr lang="en-US" sz="3200" b="1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Calibri" panose="020F0502020204030204" pitchFamily="34" charset="0"/>
              </a:rPr>
              <a:t>uvakashele</a:t>
            </a:r>
            <a:r>
              <a:rPr lang="en-US" sz="3200" b="1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Calibri" panose="020F0502020204030204" pitchFamily="34" charset="0"/>
              </a:rPr>
              <a:t>eklinikhi</a:t>
            </a:r>
            <a:r>
              <a:rPr lang="en-US" sz="3200" b="1" dirty="0">
                <a:solidFill>
                  <a:srgbClr val="660033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Calibri" panose="020F0502020204030204" pitchFamily="34" charset="0"/>
              </a:rPr>
              <a:t>yocwaningo</a:t>
            </a:r>
            <a:r>
              <a:rPr lang="en-US" sz="3200" b="1" dirty="0">
                <a:solidFill>
                  <a:srgbClr val="660033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60757" y="4800600"/>
            <a:ext cx="33964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82351" y="232223"/>
            <a:ext cx="889001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Abasebenzi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bocwaningo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bakhonela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ukukusiza</a:t>
            </a:r>
            <a:endParaRPr lang="en-US" sz="36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1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52600" y="1450629"/>
            <a:ext cx="7391400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6990" y="156644"/>
            <a:ext cx="8813816" cy="114300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Kuyini </a:t>
            </a:r>
            <a:r>
              <a:rPr lang="en-US" b="1" dirty="0" err="1">
                <a:latin typeface="Calibri" panose="020F0502020204030204" pitchFamily="34" charset="0"/>
              </a:rPr>
              <a:t>ukumelelana</a:t>
            </a:r>
            <a:r>
              <a:rPr lang="en-US" b="1" dirty="0">
                <a:latin typeface="Calibri" panose="020F0502020204030204" pitchFamily="34" charset="0"/>
              </a:rPr>
              <a:t> (</a:t>
            </a:r>
            <a:r>
              <a:rPr lang="en-US" b="1" dirty="0" err="1">
                <a:latin typeface="Calibri" panose="020F0502020204030204" pitchFamily="34" charset="0"/>
              </a:rPr>
              <a:t>ukungasebenzi</a:t>
            </a:r>
            <a:r>
              <a:rPr lang="en-US" b="1" dirty="0">
                <a:latin typeface="Calibri" panose="020F0502020204030204" pitchFamily="34" charset="0"/>
              </a:rPr>
              <a:t>) </a:t>
            </a:r>
            <a:r>
              <a:rPr lang="en-US" b="1" dirty="0" err="1">
                <a:latin typeface="Calibri" panose="020F0502020204030204" pitchFamily="34" charset="0"/>
              </a:rPr>
              <a:t>nemishanguzo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yesandulela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ngculaza</a:t>
            </a:r>
            <a:r>
              <a:rPr lang="en-US" b="1" dirty="0"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1" y="1905000"/>
            <a:ext cx="8686800" cy="1295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Ngesikhathi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umuntu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etheleleka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ngesandulela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ingciwane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lingena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emzimbeni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womuntu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bese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liqala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lenza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imifanekiso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yalo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endParaRPr lang="en-US" sz="3600" b="1" dirty="0">
              <a:solidFill>
                <a:srgbClr val="740074"/>
              </a:solidFill>
            </a:endParaRPr>
          </a:p>
        </p:txBody>
      </p:sp>
      <p:pic>
        <p:nvPicPr>
          <p:cNvPr id="8" name="Picture 7" descr="Diagram_1_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23723"/>
            <a:ext cx="3048000" cy="23067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894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67609" y="2590801"/>
            <a:ext cx="4228191" cy="357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Imithi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esetshenziswa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ukudambisa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isandulela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ibizwa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ngama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antiretrovirals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(ARVs).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6000"/>
            <a:ext cx="3996362" cy="266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609" y="38990"/>
            <a:ext cx="10134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Kuyini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ukumelelana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(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ukungasebenzi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)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nemishanguzo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yesandulela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ngculaza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716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758341"/>
            <a:ext cx="5181600" cy="440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Uma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ethathwa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ngendlela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okufanele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athathwe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ngayo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- ARV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avimbela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ingciwane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ekwenzeni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imifanekiso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yalo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abantu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abaphila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nasandulelangculaza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bezizwe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bengcono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baphinde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bephile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sikhathi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eside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9" name="Picture 8" descr="Diagram_1_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05000"/>
            <a:ext cx="3633787" cy="33861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37616" cy="1143000"/>
          </a:xfrm>
        </p:spPr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</a:rPr>
              <a:t>Kuyini </a:t>
            </a:r>
            <a:r>
              <a:rPr lang="en-US" sz="4000" b="1" dirty="0" err="1">
                <a:latin typeface="Calibri" panose="020F0502020204030204" pitchFamily="34" charset="0"/>
              </a:rPr>
              <a:t>ukumelelana</a:t>
            </a:r>
            <a:r>
              <a:rPr lang="en-US" sz="4000" b="1" dirty="0">
                <a:latin typeface="Calibri" panose="020F0502020204030204" pitchFamily="34" charset="0"/>
              </a:rPr>
              <a:t> (</a:t>
            </a:r>
            <a:r>
              <a:rPr lang="en-US" sz="4000" b="1" dirty="0" err="1">
                <a:latin typeface="Calibri" panose="020F0502020204030204" pitchFamily="34" charset="0"/>
              </a:rPr>
              <a:t>ukungasebenzi</a:t>
            </a:r>
            <a:r>
              <a:rPr lang="en-US" sz="4000" b="1" dirty="0">
                <a:latin typeface="Calibri" panose="020F0502020204030204" pitchFamily="34" charset="0"/>
              </a:rPr>
              <a:t>) </a:t>
            </a:r>
            <a:r>
              <a:rPr lang="en-US" sz="4000" b="1" dirty="0" err="1">
                <a:latin typeface="Calibri" panose="020F0502020204030204" pitchFamily="34" charset="0"/>
              </a:rPr>
              <a:t>nemishanguzo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yesandulela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ngculaza</a:t>
            </a:r>
            <a:r>
              <a:rPr lang="en-US" sz="4000" b="1" dirty="0"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56757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14800" y="1524000"/>
            <a:ext cx="4851416" cy="441960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Nabuba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kunjalo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-ARV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kwesinye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iskhathi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awasebenzi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ngokuphelele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kwesinye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Isikhathi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ayahluleka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ukuvimba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igciwane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ukwenza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imifanekiso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yalo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5" name="Picture 4" descr="Diagram_1_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350520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81000" y="15697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sz="4000" b="1" dirty="0">
                <a:latin typeface="Calibri" panose="020F0502020204030204" pitchFamily="34" charset="0"/>
              </a:rPr>
              <a:t>Kuyini </a:t>
            </a:r>
            <a:r>
              <a:rPr lang="en-US" sz="4000" b="1" dirty="0" err="1">
                <a:latin typeface="Calibri" panose="020F0502020204030204" pitchFamily="34" charset="0"/>
              </a:rPr>
              <a:t>ukumelelana</a:t>
            </a:r>
            <a:r>
              <a:rPr lang="en-US" sz="4000" b="1" dirty="0">
                <a:latin typeface="Calibri" panose="020F0502020204030204" pitchFamily="34" charset="0"/>
              </a:rPr>
              <a:t> (</a:t>
            </a:r>
            <a:r>
              <a:rPr lang="en-US" sz="4000" b="1" dirty="0" err="1">
                <a:latin typeface="Calibri" panose="020F0502020204030204" pitchFamily="34" charset="0"/>
              </a:rPr>
              <a:t>ukungasebenzi</a:t>
            </a:r>
            <a:r>
              <a:rPr lang="en-US" sz="4000" b="1" dirty="0">
                <a:latin typeface="Calibri" panose="020F0502020204030204" pitchFamily="34" charset="0"/>
              </a:rPr>
              <a:t>) </a:t>
            </a:r>
            <a:r>
              <a:rPr lang="en-US" sz="4000" b="1" dirty="0" err="1">
                <a:latin typeface="Calibri" panose="020F0502020204030204" pitchFamily="34" charset="0"/>
              </a:rPr>
              <a:t>nemishanguzo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yesandulela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ngculaza</a:t>
            </a:r>
            <a:r>
              <a:rPr lang="en-US" sz="4000" b="1" dirty="0">
                <a:latin typeface="Calibri" panose="020F0502020204030204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1546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14800" y="1524000"/>
            <a:ext cx="4851416" cy="4415028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Ngesikhathi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kwenzeka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lokhu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lokhu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kwenzeka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isandulela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siyakwazi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ukuqhubeka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nokwenza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imifanekiso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yaso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lokhu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kubizwa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“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kumelana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” (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nemishaanguzo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)</a:t>
            </a:r>
          </a:p>
        </p:txBody>
      </p:sp>
      <p:pic>
        <p:nvPicPr>
          <p:cNvPr id="8" name="Picture 7" descr="Diagram_1_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36576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sz="4000" b="1" dirty="0">
                <a:latin typeface="Calibri" panose="020F0502020204030204" pitchFamily="34" charset="0"/>
              </a:rPr>
              <a:t>Kuyini </a:t>
            </a:r>
            <a:r>
              <a:rPr lang="en-US" sz="4000" b="1" dirty="0" err="1">
                <a:latin typeface="Calibri" panose="020F0502020204030204" pitchFamily="34" charset="0"/>
              </a:rPr>
              <a:t>ukumelelana</a:t>
            </a:r>
            <a:r>
              <a:rPr lang="en-US" sz="4000" b="1" dirty="0">
                <a:latin typeface="Calibri" panose="020F0502020204030204" pitchFamily="34" charset="0"/>
              </a:rPr>
              <a:t> (</a:t>
            </a:r>
            <a:r>
              <a:rPr lang="en-US" sz="4000" b="1" dirty="0" err="1">
                <a:latin typeface="Calibri" panose="020F0502020204030204" pitchFamily="34" charset="0"/>
              </a:rPr>
              <a:t>ukungasebenzi</a:t>
            </a:r>
            <a:r>
              <a:rPr lang="en-US" sz="4000" b="1" dirty="0">
                <a:latin typeface="Calibri" panose="020F0502020204030204" pitchFamily="34" charset="0"/>
              </a:rPr>
              <a:t>) </a:t>
            </a:r>
            <a:r>
              <a:rPr lang="en-US" sz="4000" b="1" dirty="0" err="1">
                <a:latin typeface="Calibri" panose="020F0502020204030204" pitchFamily="34" charset="0"/>
              </a:rPr>
              <a:t>nemishanguzo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yesandulela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ngculaza</a:t>
            </a:r>
            <a:r>
              <a:rPr lang="en-US" sz="4000" b="1" dirty="0">
                <a:latin typeface="Calibri" panose="020F0502020204030204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85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09016" cy="114300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Kungani </a:t>
            </a:r>
            <a:r>
              <a:rPr lang="en-US" b="1" dirty="0" err="1">
                <a:latin typeface="Calibri" panose="020F0502020204030204" pitchFamily="34" charset="0"/>
              </a:rPr>
              <a:t>ukumelana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nemithi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yama</a:t>
            </a:r>
            <a:r>
              <a:rPr lang="en-US" b="1" dirty="0">
                <a:latin typeface="Calibri" panose="020F0502020204030204" pitchFamily="34" charset="0"/>
              </a:rPr>
              <a:t> – ARV </a:t>
            </a:r>
            <a:r>
              <a:rPr lang="en-US" b="1" dirty="0" err="1">
                <a:latin typeface="Calibri" panose="020F0502020204030204" pitchFamily="34" charset="0"/>
              </a:rPr>
              <a:t>kuyinkinga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4341114" cy="4061698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ukumelana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ukunqaba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ukusebenza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kwenzeka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kuyekudingeke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umuntu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ukusebenzisa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uhlobo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lwama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–ARV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angasasebenzi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futhi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aqale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ukuthatha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uhlobo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oluhlukile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lwama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ARV. </a:t>
            </a:r>
            <a:endParaRPr lang="en-US" b="1" dirty="0">
              <a:solidFill>
                <a:srgbClr val="6699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314" y="1775698"/>
            <a:ext cx="4015502" cy="40155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546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724400" cy="48006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Ngenxa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yalokhu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umuntu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onesandulela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esimelana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nemishanguzo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unamathuba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ambalwa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okuzikhethela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kwimithi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yama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ARV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angamsiza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ahlale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ephilile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Ngaphezu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kwalokho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bangathelela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abanye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ngegciwane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elinokumelana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nalemshanguzo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489" y="2667000"/>
            <a:ext cx="3909762" cy="27432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09016" cy="114300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Kungani </a:t>
            </a:r>
            <a:r>
              <a:rPr lang="en-US" b="1" dirty="0" err="1">
                <a:latin typeface="Calibri" panose="020F0502020204030204" pitchFamily="34" charset="0"/>
              </a:rPr>
              <a:t>ukumelana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nemithi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yama</a:t>
            </a:r>
            <a:r>
              <a:rPr lang="en-US" b="1" dirty="0">
                <a:latin typeface="Calibri" panose="020F0502020204030204" pitchFamily="34" charset="0"/>
              </a:rPr>
              <a:t> – ARV </a:t>
            </a:r>
            <a:r>
              <a:rPr lang="en-US" b="1" dirty="0" err="1">
                <a:latin typeface="Calibri" panose="020F0502020204030204" pitchFamily="34" charset="0"/>
              </a:rPr>
              <a:t>kuyinkinga</a:t>
            </a:r>
            <a:r>
              <a:rPr lang="en-US" b="1" dirty="0">
                <a:latin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2162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800" b="1" dirty="0">
                <a:latin typeface="Calibri" panose="020F0502020204030204" pitchFamily="34" charset="0"/>
              </a:rPr>
              <a:t>Kungani </a:t>
            </a:r>
            <a:r>
              <a:rPr lang="en-US" sz="3800" b="1" dirty="0" err="1">
                <a:latin typeface="Calibri" panose="020F0502020204030204" pitchFamily="34" charset="0"/>
              </a:rPr>
              <a:t>kunokukhathazeka</a:t>
            </a:r>
            <a:r>
              <a:rPr lang="en-US" sz="3800" b="1" dirty="0">
                <a:latin typeface="Calibri" panose="020F0502020204030204" pitchFamily="34" charset="0"/>
              </a:rPr>
              <a:t> </a:t>
            </a:r>
            <a:r>
              <a:rPr lang="en-US" sz="3800" b="1" dirty="0" err="1">
                <a:latin typeface="Calibri" panose="020F0502020204030204" pitchFamily="34" charset="0"/>
              </a:rPr>
              <a:t>nokumelana</a:t>
            </a:r>
            <a:r>
              <a:rPr lang="en-US" sz="3800" b="1" dirty="0">
                <a:latin typeface="Calibri" panose="020F0502020204030204" pitchFamily="34" charset="0"/>
              </a:rPr>
              <a:t> </a:t>
            </a:r>
            <a:r>
              <a:rPr lang="en-US" sz="3800" b="1" dirty="0" err="1">
                <a:latin typeface="Calibri" panose="020F0502020204030204" pitchFamily="34" charset="0"/>
              </a:rPr>
              <a:t>nama</a:t>
            </a:r>
            <a:r>
              <a:rPr lang="en-US" sz="3800" b="1" dirty="0">
                <a:latin typeface="Calibri" panose="020F0502020204030204" pitchFamily="34" charset="0"/>
              </a:rPr>
              <a:t> ARV </a:t>
            </a:r>
            <a:r>
              <a:rPr lang="en-US" sz="3800" b="1" dirty="0" err="1">
                <a:latin typeface="Calibri" panose="020F0502020204030204" pitchFamily="34" charset="0"/>
              </a:rPr>
              <a:t>ocwaningweni</a:t>
            </a:r>
            <a:r>
              <a:rPr lang="en-US" sz="3800" b="1" dirty="0">
                <a:latin typeface="Calibri" panose="020F0502020204030204" pitchFamily="34" charset="0"/>
              </a:rPr>
              <a:t>?</a:t>
            </a:r>
            <a:endParaRPr lang="en-US" sz="3800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2057400"/>
            <a:ext cx="4078941" cy="245576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Iringi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yesitho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besifazane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iqukethe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i-ARV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ebizwa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–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Depivarine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I-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Dipiririne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isetshenziswa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kuphela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njengesivikeli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sesandulela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ayisetshenziselwa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ukulapha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(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ukudambisa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)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abantu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asebetheleleke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ngesandulela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228966"/>
            <a:ext cx="1346216" cy="464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8387"/>
            <a:ext cx="3958834" cy="47628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54929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61d8a3e7-4184-4e7d-9c93-462baf318fb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Fals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4_Quadrant">
  <a:themeElements>
    <a:clrScheme name="Quadrant 12">
      <a:dk1>
        <a:srgbClr val="000000"/>
      </a:dk1>
      <a:lt1>
        <a:srgbClr val="FFFFFF"/>
      </a:lt1>
      <a:dk2>
        <a:srgbClr val="000000"/>
      </a:dk2>
      <a:lt2>
        <a:srgbClr val="669900"/>
      </a:lt2>
      <a:accent1>
        <a:srgbClr val="800080"/>
      </a:accent1>
      <a:accent2>
        <a:srgbClr val="800080"/>
      </a:accent2>
      <a:accent3>
        <a:srgbClr val="FFFFFF"/>
      </a:accent3>
      <a:accent4>
        <a:srgbClr val="000000"/>
      </a:accent4>
      <a:accent5>
        <a:srgbClr val="C0AAC0"/>
      </a:accent5>
      <a:accent6>
        <a:srgbClr val="730073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2">
        <a:dk1>
          <a:srgbClr val="000000"/>
        </a:dk1>
        <a:lt1>
          <a:srgbClr val="FFFFFF"/>
        </a:lt1>
        <a:dk2>
          <a:srgbClr val="00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w_x0020_metadata xmlns="e6e80880-be38-4dd8-99da-434f2d03d560" xsi:nil="true"/>
    <Tool xmlns="E6E80880-BE38-4DD8-99DA-434F2D03D560" xsi:nil="true"/>
    <Status xmlns="e6e80880-be38-4dd8-99da-434f2d03d560" xsi:nil="true"/>
    <For_x0020_Review xmlns="E6E80880-BE38-4DD8-99DA-434F2D03D560">Yes</For_x0020_Review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D164BEA822740AA9F6B3827FABFEE" ma:contentTypeVersion="6" ma:contentTypeDescription="Create a new document." ma:contentTypeScope="" ma:versionID="81daa1eec9a9d9599619bfc7b935d289">
  <xsd:schema xmlns:xsd="http://www.w3.org/2001/XMLSchema" xmlns:xs="http://www.w3.org/2001/XMLSchema" xmlns:p="http://schemas.microsoft.com/office/2006/metadata/properties" xmlns:ns2="E6E80880-BE38-4DD8-99DA-434F2D03D560" xmlns:ns3="0cdb9d7b-3bdb-4b1c-be50-7737cb6ee7a2" xmlns:ns4="e6e80880-be38-4dd8-99da-434f2d03d560" targetNamespace="http://schemas.microsoft.com/office/2006/metadata/properties" ma:root="true" ma:fieldsID="be578a0752cd774d2afe306bd5cc223a" ns2:_="" ns3:_="" ns4:_="">
    <xsd:import namespace="E6E80880-BE38-4DD8-99DA-434F2D03D560"/>
    <xsd:import namespace="0cdb9d7b-3bdb-4b1c-be50-7737cb6ee7a2"/>
    <xsd:import namespace="e6e80880-be38-4dd8-99da-434f2d03d560"/>
    <xsd:element name="properties">
      <xsd:complexType>
        <xsd:sequence>
          <xsd:element name="documentManagement">
            <xsd:complexType>
              <xsd:all>
                <xsd:element ref="ns2:For_x0020_Review" minOccurs="0"/>
                <xsd:element ref="ns2:Tool" minOccurs="0"/>
                <xsd:element ref="ns3:SharedWithUsers" minOccurs="0"/>
                <xsd:element ref="ns3:SharedWithDetails" minOccurs="0"/>
                <xsd:element ref="ns4:Status" minOccurs="0"/>
                <xsd:element ref="ns4:new_x0020_metadata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For_x0020_Review" ma:index="8" nillable="true" ma:displayName="For Review" ma:format="Dropdown" ma:internalName="For_x0020_Review">
      <xsd:simpleType>
        <xsd:restriction base="dms:Choice">
          <xsd:enumeration value="Yes"/>
          <xsd:enumeration value="No"/>
          <xsd:enumeration value="N/A"/>
        </xsd:restriction>
      </xsd:simpleType>
    </xsd:element>
    <xsd:element name="Tool" ma:index="9" nillable="true" ma:displayName="Tool" ma:format="Dropdown" ma:internalName="Tool">
      <xsd:simpleType>
        <xsd:restriction base="dms:Choice">
          <xsd:enumeration value="Calendar/Calculators"/>
          <xsd:enumeration value="Counseling"/>
          <xsd:enumeration value="Essential Docs"/>
          <xsd:enumeration value="IC Support"/>
          <xsd:enumeration value="Other"/>
          <xsd:enumeration value="Safety/Clinical"/>
          <xsd:enumeration value="SOPs"/>
          <xsd:enumeration value="Visit Checklist"/>
          <xsd:enumeration value="Activation Checklist"/>
          <xsd:enumeration value="Close Out Checklis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b9d7b-3bdb-4b1c-be50-7737cb6ee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Status" ma:index="12" nillable="true" ma:displayName="Status" ma:format="Dropdown" ma:internalName="Status">
      <xsd:simpleType>
        <xsd:restriction base="dms:Choice">
          <xsd:enumeration value="Archive"/>
          <xsd:enumeration value="Draft"/>
          <xsd:enumeration value="Final"/>
        </xsd:restriction>
      </xsd:simpleType>
    </xsd:element>
    <xsd:element name="new_x0020_metadata" ma:index="13" nillable="true" ma:displayName="new metadata" ma:internalName="new_x0020_metadat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88309E-CB76-4E08-9D7B-E5D1B9FF8E14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859B5DD9-C6A3-47E7-AAFB-B15B366FA2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9A9A33-34E5-48B4-BF07-7ECA9333B134}">
  <ds:schemaRefs>
    <ds:schemaRef ds:uri="http://schemas.microsoft.com/office/2006/documentManagement/types"/>
    <ds:schemaRef ds:uri="http://schemas.microsoft.com/office/2006/metadata/properties"/>
    <ds:schemaRef ds:uri="e6e80880-be38-4dd8-99da-434f2d03d560"/>
    <ds:schemaRef ds:uri="http://purl.org/dc/terms/"/>
    <ds:schemaRef ds:uri="0cdb9d7b-3bdb-4b1c-be50-7737cb6ee7a2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E6E80880-BE38-4DD8-99DA-434F2D03D560"/>
    <ds:schemaRef ds:uri="http://purl.org/dc/dcmitype/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05F45BB4-1825-4D28-B992-BB6382760CE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6590</TotalTime>
  <Words>727</Words>
  <Application>Microsoft Office PowerPoint</Application>
  <PresentationFormat>On-screen Show (4:3)</PresentationFormat>
  <Paragraphs>75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Candara</vt:lpstr>
      <vt:lpstr>Times New Roman</vt:lpstr>
      <vt:lpstr>Wingdings</vt:lpstr>
      <vt:lpstr>4_Quadrant</vt:lpstr>
      <vt:lpstr>2_Office Theme</vt:lpstr>
      <vt:lpstr>3_Office Theme</vt:lpstr>
      <vt:lpstr>Office Theme</vt:lpstr>
      <vt:lpstr>PowerPoint Presentation</vt:lpstr>
      <vt:lpstr>Kuyini ukumelelana (ukungasebenzi) nemishanguzo yesandulela ngculaza?</vt:lpstr>
      <vt:lpstr>PowerPoint Presentation</vt:lpstr>
      <vt:lpstr>Kuyini ukumelelana (ukungasebenzi) nemishanguzo yesandulela ngculaza?</vt:lpstr>
      <vt:lpstr>Nabuba kunjalo, ama-ARV kwesinye iskhathi awasebenzi ngokuphelele, futhi kwesinye Isikhathi ayahluleka ukuvimba igciwane ukwenza imifanekiso yalo. </vt:lpstr>
      <vt:lpstr>Ngesikhathi kwenzeka lokhu, uma lokhu kwenzeka, isandulela ngculaza siyakwazi ukuqhubeka nokwenza imifanekiso yaso lokhu kubizwa ngo “kumelana” (nemishaanguzo)</vt:lpstr>
      <vt:lpstr>Kungani ukumelana nemithi yama – ARV kuyinkinga?</vt:lpstr>
      <vt:lpstr>Kungani ukumelana nemithi yama – ARV kuyinkinga?</vt:lpstr>
      <vt:lpstr>Kungani kunokukhathazeka nokumelana nama ARV ocwaningweni?</vt:lpstr>
      <vt:lpstr>Kungani kunokukhathazeka nokumelana nama ARV ocwaningweni?</vt:lpstr>
      <vt:lpstr>Kungagwenywa kanjani ukumelana nemishanguzo yama-ARV ngesikhathi ubambe iqhaza kuHOPE?</vt:lpstr>
      <vt:lpstr>Kungagwenywa kanjani ukumelana nemishanguzo yama-ARV ngesikhathi ubambe iqhaza kuHOPE?</vt:lpstr>
      <vt:lpstr>Kungagwenywa kanjani ukumelana nemishanguzo yama-ARV ngesikhathi ubambe iqhaza kuHOPE?</vt:lpstr>
      <vt:lpstr>Kungagwenywa kanjani ukumelana nemishanguzo yama-ARV ngesikhathi ubambe iqhaza kuHOPE?</vt:lpstr>
      <vt:lpstr>Kungagwenywa kanjani ukumelana nemishanguzo yama-ARV ngesikhathi ubambe iqhaza kuHOPE?</vt:lpstr>
      <vt:lpstr>Kungagwenywa kanjani ukumelana nemishanguzo yama-ARV ngesikhathi ubambe iqhaza kuHOPE?</vt:lpstr>
      <vt:lpstr>Kungagwenywa kanjani ukumelana nemishanguzo yama-ARV ngesikhathi ubambe iqhaza kuHOPE?</vt:lpstr>
      <vt:lpstr>Uma unemibuzo noma udinga ulwazi olwengeziwe, sicela uvakashele eklinikhi yocwaningo.</vt:lpstr>
    </vt:vector>
  </TitlesOfParts>
  <Company>MTN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Microbicides 2008</dc:title>
  <dc:creator>rullcm</dc:creator>
  <cp:lastModifiedBy>Jontraye Davis</cp:lastModifiedBy>
  <cp:revision>330</cp:revision>
  <cp:lastPrinted>2014-09-26T13:04:48Z</cp:lastPrinted>
  <dcterms:created xsi:type="dcterms:W3CDTF">2008-01-29T12:38:48Z</dcterms:created>
  <dcterms:modified xsi:type="dcterms:W3CDTF">2017-02-08T15:08:54Z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0x010100A23D164BEA822740AA9F6B3827FABFEE</vt:lpwstr>
  </property>
</Properties>
</file>